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</p:sldMasterIdLst>
  <p:notesMasterIdLst>
    <p:notesMasterId r:id="rId11"/>
  </p:notesMasterIdLst>
  <p:handoutMasterIdLst>
    <p:handoutMasterId r:id="rId12"/>
  </p:handoutMasterIdLst>
  <p:sldIdLst>
    <p:sldId id="260" r:id="rId4"/>
    <p:sldId id="258" r:id="rId5"/>
    <p:sldId id="256" r:id="rId6"/>
    <p:sldId id="262" r:id="rId7"/>
    <p:sldId id="264" r:id="rId8"/>
    <p:sldId id="266" r:id="rId9"/>
    <p:sldId id="261" r:id="rId10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8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/>
        </p:nvSpPr>
        <p:spPr>
          <a:xfrm>
            <a:off x="0" y="0"/>
            <a:ext cx="12184200" cy="689760"/>
          </a:xfrm>
          <a:custGeom>
            <a:avLst/>
            <a:gdLst>
              <a:gd name="textAreaLeft" fmla="*/ 0 w 12184200"/>
              <a:gd name="textAreaRight" fmla="*/ 12184560 w 12184200"/>
              <a:gd name="textAreaTop" fmla="*/ 0 h 689760"/>
              <a:gd name="textAreaBottom" fmla="*/ 690120 h 689760"/>
            </a:gdLst>
            <a:ahLst/>
            <a:cxnLst/>
            <a:rect l="textAreaLeft" t="textAreaTop" r="textAreaRight" b="textAreaBottom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l" rtl="0"/>
            <a:endParaRPr lang="ru-RU" kern="1200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bg object 17"/>
          <p:cNvPicPr/>
          <p:nvPr/>
        </p:nvPicPr>
        <p:blipFill>
          <a:blip r:embed="rId3"/>
          <a:stretch/>
        </p:blipFill>
        <p:spPr>
          <a:xfrm>
            <a:off x="10197720" y="15840"/>
            <a:ext cx="1812960" cy="68400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rtl="0"/>
            <a:r>
              <a:rPr kern="1200">
                <a:ea typeface="+mn-ea"/>
                <a:cs typeface="+mn-cs"/>
              </a:rPr>
              <a:t>&lt;нижний колонтитул&gt;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algn="l" rtl="0"/>
            <a:r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t>&lt;дата/время&gt;</a:t>
            </a:r>
            <a:endParaRPr lang="ru-RU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rtl="0"/>
            <a:fld id="{CA9463D9-5283-4B90-9FFA-38F73325EC72}" type="slidenum"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pPr rtl="0"/>
              <a:t>‹#›</a:t>
            </a:fld>
            <a:endParaRPr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7924AC-8F77-F47C-3D54-EE58C7BD2B63}"/>
              </a:ext>
            </a:extLst>
          </p:cNvPr>
          <p:cNvSpPr txBox="1"/>
          <p:nvPr/>
        </p:nvSpPr>
        <p:spPr>
          <a:xfrm>
            <a:off x="555172" y="3029509"/>
            <a:ext cx="1131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defRPr sz="3600">
                <a:latin typeface="Montserrat Medium" panose="00000600000000000000" pitchFamily="2" charset="-52"/>
              </a:defRPr>
            </a:lvl1pPr>
          </a:lstStyle>
          <a:p>
            <a:pPr algn="ctr">
              <a:lnSpc>
                <a:spcPct val="100000"/>
              </a:lnSpc>
            </a:pP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800" b="1" spc="-5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="" xmlns:a16="http://schemas.microsoft.com/office/drawing/2014/main" id="{78C2574B-A034-4B49-ACB5-ED7B55B4EAB6}"/>
              </a:ext>
            </a:extLst>
          </p:cNvPr>
          <p:cNvSpPr/>
          <p:nvPr/>
        </p:nvSpPr>
        <p:spPr>
          <a:xfrm>
            <a:off x="9656751" y="36576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="" xmlns:a16="http://schemas.microsoft.com/office/drawing/2014/main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=""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90307" y="1447800"/>
            <a:ext cx="2273093" cy="154952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=""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67263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В ПРИЕМЕ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/>
            </a:r>
            <a:b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ЕПГУ, РПГУ, через операторов почтовой связи  подают заявление о приеме на обучение </a:t>
            </a:r>
            <a:r>
              <a:rPr lang="ru-RU" sz="900" b="1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и </a:t>
            </a:r>
            <a:r>
              <a:rPr lang="ru-RU" sz="900" b="1" smtClean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предъявляют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0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181600" y="853063"/>
            <a:ext cx="65570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если в 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0960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 smtClean="0">
                <a:solidFill>
                  <a:schemeClr val="bg1"/>
                </a:solidFill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38862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 более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документов;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достоверность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организацию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ЕПГУ;</a:t>
            </a: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РПГУ;</a:t>
            </a: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schemeClr val="tx1"/>
                </a:solidFill>
                <a:cs typeface="Calibri"/>
              </a:rPr>
              <a:t/>
            </a: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5495925" y="159258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20014" y="1564505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48400" y="5122282"/>
            <a:ext cx="5393055" cy="1433466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62865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Если заявление о приеме на обучение подано в электронном виде, запрещается требовать копии документов за исключение копий или оригиналов документов, подтверждение которых в электронном виде невозможно.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2644425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8794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1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1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48400" y="3605541"/>
            <a:ext cx="5393055" cy="12954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856749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по адресу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848600" y="1657850"/>
            <a:ext cx="4038600" cy="87267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5 рабочих дней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6200" y="3552825"/>
            <a:ext cx="5806440" cy="23145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73355" y="751859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73355" y="253052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="" xmlns:a16="http://schemas.microsoft.com/office/drawing/2014/main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="" xmlns:a16="http://schemas.microsoft.com/office/drawing/2014/main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="" xmlns:a16="http://schemas.microsoft.com/office/drawing/2014/main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="" xmlns:a16="http://schemas.microsoft.com/office/drawing/2014/main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="" xmlns:a16="http://schemas.microsoft.com/office/drawing/2014/main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="" xmlns:a16="http://schemas.microsoft.com/office/drawing/2014/main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173355" y="3605541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3834" y="454724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005196" cy="409682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ГИА.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по годам обучения. Уровни знания русского языка:  достаточный и недостаточный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19825" y="2133599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Тестирование 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 Во время проведения тестирования обязательна видео и аудио запись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9.Для проведения тестирования создается комиссия. Для разрешения спорных вопросов создается апелляционная комиссия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Перед проведением тестирования проводиться инструктаж ребенка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 При 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случае нарушения запрета ТЕСТИРОВАНИЕ СЧИТАЕТСЯ НЕПРОЙДЕННЫМ.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868736" y="804505"/>
            <a:ext cx="8000683" cy="6043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indent="20193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организация);</a:t>
            </a:r>
            <a:endParaRPr lang="ru-RU" sz="800" dirty="0" smtClean="0">
              <a:solidFill>
                <a:schemeClr val="tx1"/>
              </a:solidFill>
              <a:cs typeface="Calibri"/>
            </a:endParaRP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r>
              <a:rPr lang="ru-RU" sz="800" dirty="0" smtClean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образования;</a:t>
            </a:r>
          </a:p>
          <a:p>
            <a:pPr marL="432434" marR="0" lvl="0" indent="-201295" algn="l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32434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</a:t>
            </a:r>
            <a:r>
              <a:rPr lang="ru-RU" sz="1050" spc="-10" dirty="0" smtClean="0">
                <a:solidFill>
                  <a:schemeClr val="tx1"/>
                </a:solidFill>
                <a:cs typeface="Calibri"/>
              </a:rPr>
              <a:t>);</a:t>
            </a:r>
            <a:endParaRPr lang="ru-RU" sz="1200" spc="-25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260071"/>
            <a:ext cx="6052820" cy="47833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0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сети «Интернет</a:t>
            </a:r>
            <a:r>
              <a:rPr lang="ru-RU" sz="10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»</a:t>
            </a:r>
            <a:endParaRPr lang="ru-RU" sz="10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04575" y="889844"/>
            <a:ext cx="5430225" cy="573955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4300" y="889844"/>
            <a:ext cx="58779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60000" y="76200"/>
            <a:ext cx="51264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ГОРЯЧАЯ ЛИНИЯ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57836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МИНПРОСВЕЩЕНИЯ РОССИИ СОЗДАНА ГОРЯЧАЯ ЛИНИЯ В ЦЕЛЯХ ОРГАНИЗАЦИИ РАЗЪЯСНЕНИЯ РАБОТЫ В РАМКАХ ПРИКАЗОВ МИНПРОСВЕЩЕНИЯ РОССИИ:</a:t>
            </a:r>
          </a:p>
          <a:p>
            <a:endParaRPr lang="ru-RU" sz="1600" dirty="0" smtClean="0"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170 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 лиц без гражданства </a:t>
            </a:r>
          </a:p>
          <a:p>
            <a:pPr marL="266700"/>
            <a:endParaRPr lang="ru-RU" sz="1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171 «О внесении изменений в 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</a:t>
            </a:r>
            <a:endParaRPr lang="ru-RU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66725" y="4657723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092964"/>
            <a:ext cx="502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ФУНКЦИОНИРОВАНИЕ </a:t>
            </a:r>
          </a:p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«ГОРЯЧЕЙ ЛИНИИ»</a:t>
            </a:r>
            <a: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  <a:t/>
            </a:r>
            <a:b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с 9:00 до 18:00 по московскому времени </a:t>
            </a: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телефон (495) 587-01-10, доб.  3291</a:t>
            </a:r>
            <a:b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адрес электронной почты zasyadko-vk@edu.gov.ru</a:t>
            </a: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12" name="Google Shape;13688;p70">
            <a:extLst>
              <a:ext uri="{FF2B5EF4-FFF2-40B4-BE49-F238E27FC236}">
                <a16:creationId xmlns:a16="http://schemas.microsoft.com/office/drawing/2014/main" xmlns="" id="{34A073ED-DA3B-D67C-D4E6-2D731129FC58}"/>
              </a:ext>
            </a:extLst>
          </p:cNvPr>
          <p:cNvGrpSpPr/>
          <p:nvPr/>
        </p:nvGrpSpPr>
        <p:grpSpPr>
          <a:xfrm>
            <a:off x="6610309" y="4521622"/>
            <a:ext cx="737821" cy="736178"/>
            <a:chOff x="1745217" y="1515471"/>
            <a:chExt cx="343269" cy="342505"/>
          </a:xfrm>
          <a:solidFill>
            <a:sysClr val="windowText" lastClr="000000"/>
          </a:solidFill>
        </p:grpSpPr>
        <p:sp>
          <p:nvSpPr>
            <p:cNvPr id="13" name="Google Shape;13689;p70">
              <a:extLst>
                <a:ext uri="{FF2B5EF4-FFF2-40B4-BE49-F238E27FC236}">
                  <a16:creationId xmlns:a16="http://schemas.microsoft.com/office/drawing/2014/main" xmlns="" id="{05878493-AFE7-8517-5E9C-496E7C859C1D}"/>
                </a:ext>
              </a:extLst>
            </p:cNvPr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3690;p70">
              <a:extLst>
                <a:ext uri="{FF2B5EF4-FFF2-40B4-BE49-F238E27FC236}">
                  <a16:creationId xmlns:a16="http://schemas.microsoft.com/office/drawing/2014/main" xmlns="" id="{DE500213-14F0-647B-0BE3-804D791C631F}"/>
                </a:ext>
              </a:extLst>
            </p:cNvPr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3691;p70">
              <a:extLst>
                <a:ext uri="{FF2B5EF4-FFF2-40B4-BE49-F238E27FC236}">
                  <a16:creationId xmlns:a16="http://schemas.microsoft.com/office/drawing/2014/main" xmlns="" id="{47DA9F88-31C6-E793-04E7-1D7602A028ED}"/>
                </a:ext>
              </a:extLst>
            </p:cNvPr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3692;p70">
              <a:extLst>
                <a:ext uri="{FF2B5EF4-FFF2-40B4-BE49-F238E27FC236}">
                  <a16:creationId xmlns:a16="http://schemas.microsoft.com/office/drawing/2014/main" xmlns="" id="{7B6F16CF-C702-3A41-A541-A140CD3A4F07}"/>
                </a:ext>
              </a:extLst>
            </p:cNvPr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31769;p85">
            <a:extLst>
              <a:ext uri="{FF2B5EF4-FFF2-40B4-BE49-F238E27FC236}">
                <a16:creationId xmlns:a16="http://schemas.microsoft.com/office/drawing/2014/main" xmlns="" id="{6343E250-D6E9-53B4-7F4A-0BB3D4C6B860}"/>
              </a:ext>
            </a:extLst>
          </p:cNvPr>
          <p:cNvGrpSpPr/>
          <p:nvPr/>
        </p:nvGrpSpPr>
        <p:grpSpPr>
          <a:xfrm>
            <a:off x="6553430" y="3407527"/>
            <a:ext cx="794700" cy="707273"/>
            <a:chOff x="4747100" y="3052825"/>
            <a:chExt cx="370375" cy="363425"/>
          </a:xfrm>
          <a:solidFill>
            <a:sysClr val="windowText" lastClr="000000"/>
          </a:solidFill>
        </p:grpSpPr>
        <p:sp>
          <p:nvSpPr>
            <p:cNvPr id="19" name="Google Shape;31770;p85">
              <a:extLst>
                <a:ext uri="{FF2B5EF4-FFF2-40B4-BE49-F238E27FC236}">
                  <a16:creationId xmlns:a16="http://schemas.microsoft.com/office/drawing/2014/main" xmlns="" id="{B1A220DB-1CBD-7548-0C51-E0812160D225}"/>
                </a:ext>
              </a:extLst>
            </p:cNvPr>
            <p:cNvSpPr/>
            <p:nvPr/>
          </p:nvSpPr>
          <p:spPr>
            <a:xfrm>
              <a:off x="4983200" y="3354500"/>
              <a:ext cx="16225" cy="14600"/>
            </a:xfrm>
            <a:custGeom>
              <a:avLst/>
              <a:gdLst/>
              <a:ahLst/>
              <a:cxnLst/>
              <a:rect l="l" t="t" r="r" b="b"/>
              <a:pathLst>
                <a:path w="649" h="584" extrusionOk="0">
                  <a:moveTo>
                    <a:pt x="371" y="1"/>
                  </a:moveTo>
                  <a:cubicBezTo>
                    <a:pt x="124" y="1"/>
                    <a:pt x="1" y="310"/>
                    <a:pt x="155" y="495"/>
                  </a:cubicBezTo>
                  <a:cubicBezTo>
                    <a:pt x="217" y="556"/>
                    <a:pt x="292" y="584"/>
                    <a:pt x="365" y="584"/>
                  </a:cubicBezTo>
                  <a:cubicBezTo>
                    <a:pt x="511" y="584"/>
                    <a:pt x="649" y="474"/>
                    <a:pt x="649" y="310"/>
                  </a:cubicBezTo>
                  <a:cubicBezTo>
                    <a:pt x="649" y="124"/>
                    <a:pt x="525" y="1"/>
                    <a:pt x="37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oogle Shape;31771;p85">
              <a:extLst>
                <a:ext uri="{FF2B5EF4-FFF2-40B4-BE49-F238E27FC236}">
                  <a16:creationId xmlns:a16="http://schemas.microsoft.com/office/drawing/2014/main" xmlns="" id="{561B0BD6-E028-80A6-2C29-856AA8D77492}"/>
                </a:ext>
              </a:extLst>
            </p:cNvPr>
            <p:cNvSpPr/>
            <p:nvPr/>
          </p:nvSpPr>
          <p:spPr>
            <a:xfrm>
              <a:off x="4747100" y="3052825"/>
              <a:ext cx="370375" cy="363425"/>
            </a:xfrm>
            <a:custGeom>
              <a:avLst/>
              <a:gdLst/>
              <a:ahLst/>
              <a:cxnLst/>
              <a:rect l="l" t="t" r="r" b="b"/>
              <a:pathLst>
                <a:path w="14815" h="14537" extrusionOk="0">
                  <a:moveTo>
                    <a:pt x="13395" y="5865"/>
                  </a:moveTo>
                  <a:cubicBezTo>
                    <a:pt x="14105" y="5896"/>
                    <a:pt x="14105" y="6945"/>
                    <a:pt x="13395" y="7007"/>
                  </a:cubicBezTo>
                  <a:lnTo>
                    <a:pt x="12562" y="7007"/>
                  </a:lnTo>
                  <a:cubicBezTo>
                    <a:pt x="11852" y="6945"/>
                    <a:pt x="11852" y="5896"/>
                    <a:pt x="12562" y="5865"/>
                  </a:cubicBezTo>
                  <a:close/>
                  <a:moveTo>
                    <a:pt x="13395" y="7562"/>
                  </a:moveTo>
                  <a:cubicBezTo>
                    <a:pt x="13703" y="7562"/>
                    <a:pt x="13981" y="7809"/>
                    <a:pt x="13981" y="8118"/>
                  </a:cubicBezTo>
                  <a:cubicBezTo>
                    <a:pt x="13981" y="8426"/>
                    <a:pt x="13703" y="8704"/>
                    <a:pt x="13395" y="8704"/>
                  </a:cubicBezTo>
                  <a:lnTo>
                    <a:pt x="12562" y="8704"/>
                  </a:lnTo>
                  <a:cubicBezTo>
                    <a:pt x="11790" y="8704"/>
                    <a:pt x="11790" y="7562"/>
                    <a:pt x="12562" y="7562"/>
                  </a:cubicBezTo>
                  <a:close/>
                  <a:moveTo>
                    <a:pt x="13395" y="9260"/>
                  </a:moveTo>
                  <a:cubicBezTo>
                    <a:pt x="13703" y="9260"/>
                    <a:pt x="13981" y="9506"/>
                    <a:pt x="13981" y="9815"/>
                  </a:cubicBezTo>
                  <a:cubicBezTo>
                    <a:pt x="13981" y="10154"/>
                    <a:pt x="13703" y="10401"/>
                    <a:pt x="13395" y="10401"/>
                  </a:cubicBezTo>
                  <a:lnTo>
                    <a:pt x="12562" y="10401"/>
                  </a:lnTo>
                  <a:cubicBezTo>
                    <a:pt x="11852" y="10340"/>
                    <a:pt x="11852" y="9321"/>
                    <a:pt x="12562" y="9260"/>
                  </a:cubicBezTo>
                  <a:close/>
                  <a:moveTo>
                    <a:pt x="1698" y="6698"/>
                  </a:moveTo>
                  <a:lnTo>
                    <a:pt x="1698" y="12099"/>
                  </a:lnTo>
                  <a:lnTo>
                    <a:pt x="556" y="12099"/>
                  </a:lnTo>
                  <a:lnTo>
                    <a:pt x="556" y="6698"/>
                  </a:lnTo>
                  <a:close/>
                  <a:moveTo>
                    <a:pt x="8488" y="5001"/>
                  </a:moveTo>
                  <a:cubicBezTo>
                    <a:pt x="8334" y="5649"/>
                    <a:pt x="7747" y="6142"/>
                    <a:pt x="7099" y="6142"/>
                  </a:cubicBezTo>
                  <a:lnTo>
                    <a:pt x="6266" y="6142"/>
                  </a:lnTo>
                  <a:cubicBezTo>
                    <a:pt x="6081" y="6142"/>
                    <a:pt x="5957" y="6266"/>
                    <a:pt x="5957" y="6420"/>
                  </a:cubicBezTo>
                  <a:lnTo>
                    <a:pt x="5957" y="7253"/>
                  </a:lnTo>
                  <a:cubicBezTo>
                    <a:pt x="5957" y="8056"/>
                    <a:pt x="5340" y="8673"/>
                    <a:pt x="4537" y="8673"/>
                  </a:cubicBezTo>
                  <a:cubicBezTo>
                    <a:pt x="4528" y="8672"/>
                    <a:pt x="4519" y="8672"/>
                    <a:pt x="4510" y="8672"/>
                  </a:cubicBezTo>
                  <a:cubicBezTo>
                    <a:pt x="4145" y="8672"/>
                    <a:pt x="4145" y="9261"/>
                    <a:pt x="4510" y="9261"/>
                  </a:cubicBezTo>
                  <a:cubicBezTo>
                    <a:pt x="4519" y="9261"/>
                    <a:pt x="4528" y="9260"/>
                    <a:pt x="4537" y="9260"/>
                  </a:cubicBezTo>
                  <a:cubicBezTo>
                    <a:pt x="5093" y="9260"/>
                    <a:pt x="5587" y="9043"/>
                    <a:pt x="5957" y="8642"/>
                  </a:cubicBezTo>
                  <a:lnTo>
                    <a:pt x="5957" y="12099"/>
                  </a:lnTo>
                  <a:lnTo>
                    <a:pt x="5155" y="12099"/>
                  </a:lnTo>
                  <a:cubicBezTo>
                    <a:pt x="4846" y="12099"/>
                    <a:pt x="4537" y="11975"/>
                    <a:pt x="4321" y="11759"/>
                  </a:cubicBezTo>
                  <a:cubicBezTo>
                    <a:pt x="3982" y="11420"/>
                    <a:pt x="3550" y="11235"/>
                    <a:pt x="3087" y="11235"/>
                  </a:cubicBezTo>
                  <a:lnTo>
                    <a:pt x="2285" y="11235"/>
                  </a:lnTo>
                  <a:lnTo>
                    <a:pt x="2285" y="7531"/>
                  </a:lnTo>
                  <a:cubicBezTo>
                    <a:pt x="3303" y="7439"/>
                    <a:pt x="4167" y="6729"/>
                    <a:pt x="4507" y="5741"/>
                  </a:cubicBezTo>
                  <a:cubicBezTo>
                    <a:pt x="4661" y="5309"/>
                    <a:pt x="5062" y="5001"/>
                    <a:pt x="5525" y="5001"/>
                  </a:cubicBezTo>
                  <a:close/>
                  <a:moveTo>
                    <a:pt x="13395" y="10957"/>
                  </a:moveTo>
                  <a:cubicBezTo>
                    <a:pt x="13703" y="10957"/>
                    <a:pt x="13981" y="11204"/>
                    <a:pt x="13981" y="11543"/>
                  </a:cubicBezTo>
                  <a:cubicBezTo>
                    <a:pt x="13981" y="11852"/>
                    <a:pt x="13703" y="12099"/>
                    <a:pt x="13395" y="12099"/>
                  </a:cubicBezTo>
                  <a:lnTo>
                    <a:pt x="12562" y="12099"/>
                  </a:lnTo>
                  <a:cubicBezTo>
                    <a:pt x="11790" y="12099"/>
                    <a:pt x="11790" y="10957"/>
                    <a:pt x="12562" y="10957"/>
                  </a:cubicBezTo>
                  <a:close/>
                  <a:moveTo>
                    <a:pt x="7099" y="1"/>
                  </a:moveTo>
                  <a:cubicBezTo>
                    <a:pt x="6482" y="1"/>
                    <a:pt x="5957" y="526"/>
                    <a:pt x="5957" y="1143"/>
                  </a:cubicBezTo>
                  <a:lnTo>
                    <a:pt x="5957" y="4445"/>
                  </a:lnTo>
                  <a:lnTo>
                    <a:pt x="5525" y="4445"/>
                  </a:lnTo>
                  <a:cubicBezTo>
                    <a:pt x="5503" y="4444"/>
                    <a:pt x="5480" y="4444"/>
                    <a:pt x="5458" y="4444"/>
                  </a:cubicBezTo>
                  <a:cubicBezTo>
                    <a:pt x="4777" y="4444"/>
                    <a:pt x="4190" y="4899"/>
                    <a:pt x="3951" y="5556"/>
                  </a:cubicBezTo>
                  <a:cubicBezTo>
                    <a:pt x="3704" y="6297"/>
                    <a:pt x="3056" y="6852"/>
                    <a:pt x="2285" y="6976"/>
                  </a:cubicBezTo>
                  <a:lnTo>
                    <a:pt x="2285" y="6420"/>
                  </a:lnTo>
                  <a:cubicBezTo>
                    <a:pt x="2285" y="6266"/>
                    <a:pt x="2130" y="6142"/>
                    <a:pt x="1976" y="6142"/>
                  </a:cubicBezTo>
                  <a:lnTo>
                    <a:pt x="279" y="6142"/>
                  </a:lnTo>
                  <a:cubicBezTo>
                    <a:pt x="124" y="6142"/>
                    <a:pt x="1" y="6266"/>
                    <a:pt x="1" y="6420"/>
                  </a:cubicBezTo>
                  <a:lnTo>
                    <a:pt x="1" y="12377"/>
                  </a:lnTo>
                  <a:cubicBezTo>
                    <a:pt x="1" y="12531"/>
                    <a:pt x="124" y="12654"/>
                    <a:pt x="279" y="12654"/>
                  </a:cubicBezTo>
                  <a:lnTo>
                    <a:pt x="1976" y="12654"/>
                  </a:lnTo>
                  <a:cubicBezTo>
                    <a:pt x="2130" y="12654"/>
                    <a:pt x="2254" y="12531"/>
                    <a:pt x="2285" y="12377"/>
                  </a:cubicBezTo>
                  <a:lnTo>
                    <a:pt x="2285" y="11790"/>
                  </a:lnTo>
                  <a:lnTo>
                    <a:pt x="3087" y="11790"/>
                  </a:lnTo>
                  <a:cubicBezTo>
                    <a:pt x="3396" y="11790"/>
                    <a:pt x="3673" y="11914"/>
                    <a:pt x="3889" y="12130"/>
                  </a:cubicBezTo>
                  <a:cubicBezTo>
                    <a:pt x="4229" y="12469"/>
                    <a:pt x="4661" y="12654"/>
                    <a:pt x="5124" y="12654"/>
                  </a:cubicBezTo>
                  <a:lnTo>
                    <a:pt x="5957" y="12654"/>
                  </a:lnTo>
                  <a:lnTo>
                    <a:pt x="5957" y="13364"/>
                  </a:lnTo>
                  <a:cubicBezTo>
                    <a:pt x="5957" y="14012"/>
                    <a:pt x="6451" y="14506"/>
                    <a:pt x="7068" y="14506"/>
                  </a:cubicBezTo>
                  <a:lnTo>
                    <a:pt x="8519" y="14506"/>
                  </a:lnTo>
                  <a:cubicBezTo>
                    <a:pt x="8673" y="14506"/>
                    <a:pt x="8796" y="14383"/>
                    <a:pt x="8796" y="14228"/>
                  </a:cubicBezTo>
                  <a:cubicBezTo>
                    <a:pt x="8796" y="14074"/>
                    <a:pt x="8673" y="13950"/>
                    <a:pt x="8519" y="13950"/>
                  </a:cubicBezTo>
                  <a:lnTo>
                    <a:pt x="7068" y="13950"/>
                  </a:lnTo>
                  <a:cubicBezTo>
                    <a:pt x="6760" y="13950"/>
                    <a:pt x="6513" y="13704"/>
                    <a:pt x="6513" y="13364"/>
                  </a:cubicBezTo>
                  <a:lnTo>
                    <a:pt x="6513" y="6698"/>
                  </a:lnTo>
                  <a:lnTo>
                    <a:pt x="7068" y="6698"/>
                  </a:lnTo>
                  <a:cubicBezTo>
                    <a:pt x="8179" y="6698"/>
                    <a:pt x="9074" y="5803"/>
                    <a:pt x="9074" y="4723"/>
                  </a:cubicBezTo>
                  <a:cubicBezTo>
                    <a:pt x="9074" y="4582"/>
                    <a:pt x="8971" y="4441"/>
                    <a:pt x="8813" y="4441"/>
                  </a:cubicBezTo>
                  <a:cubicBezTo>
                    <a:pt x="8797" y="4441"/>
                    <a:pt x="8782" y="4442"/>
                    <a:pt x="8766" y="4445"/>
                  </a:cubicBezTo>
                  <a:lnTo>
                    <a:pt x="6544" y="4445"/>
                  </a:lnTo>
                  <a:lnTo>
                    <a:pt x="6544" y="1143"/>
                  </a:lnTo>
                  <a:cubicBezTo>
                    <a:pt x="6544" y="834"/>
                    <a:pt x="6790" y="556"/>
                    <a:pt x="7130" y="556"/>
                  </a:cubicBezTo>
                  <a:lnTo>
                    <a:pt x="12562" y="556"/>
                  </a:lnTo>
                  <a:cubicBezTo>
                    <a:pt x="12870" y="587"/>
                    <a:pt x="13117" y="834"/>
                    <a:pt x="13117" y="1143"/>
                  </a:cubicBezTo>
                  <a:lnTo>
                    <a:pt x="13117" y="5278"/>
                  </a:lnTo>
                  <a:lnTo>
                    <a:pt x="12531" y="5278"/>
                  </a:lnTo>
                  <a:cubicBezTo>
                    <a:pt x="11481" y="5278"/>
                    <a:pt x="10988" y="6575"/>
                    <a:pt x="11790" y="7253"/>
                  </a:cubicBezTo>
                  <a:cubicBezTo>
                    <a:pt x="11265" y="7716"/>
                    <a:pt x="11265" y="8519"/>
                    <a:pt x="11790" y="8982"/>
                  </a:cubicBezTo>
                  <a:cubicBezTo>
                    <a:pt x="11265" y="9414"/>
                    <a:pt x="11265" y="10216"/>
                    <a:pt x="11790" y="10679"/>
                  </a:cubicBezTo>
                  <a:cubicBezTo>
                    <a:pt x="10988" y="11358"/>
                    <a:pt x="11481" y="12654"/>
                    <a:pt x="12531" y="12654"/>
                  </a:cubicBezTo>
                  <a:lnTo>
                    <a:pt x="13117" y="12654"/>
                  </a:lnTo>
                  <a:lnTo>
                    <a:pt x="13117" y="13395"/>
                  </a:lnTo>
                  <a:cubicBezTo>
                    <a:pt x="13117" y="13704"/>
                    <a:pt x="12839" y="13981"/>
                    <a:pt x="12531" y="13981"/>
                  </a:cubicBezTo>
                  <a:lnTo>
                    <a:pt x="11111" y="13981"/>
                  </a:lnTo>
                  <a:cubicBezTo>
                    <a:pt x="11095" y="13979"/>
                    <a:pt x="11079" y="13977"/>
                    <a:pt x="11064" y="13977"/>
                  </a:cubicBezTo>
                  <a:cubicBezTo>
                    <a:pt x="10905" y="13977"/>
                    <a:pt x="10802" y="14118"/>
                    <a:pt x="10802" y="14259"/>
                  </a:cubicBezTo>
                  <a:cubicBezTo>
                    <a:pt x="10802" y="14413"/>
                    <a:pt x="10926" y="14537"/>
                    <a:pt x="11111" y="14537"/>
                  </a:cubicBezTo>
                  <a:lnTo>
                    <a:pt x="12531" y="14537"/>
                  </a:lnTo>
                  <a:cubicBezTo>
                    <a:pt x="13179" y="14506"/>
                    <a:pt x="13673" y="14012"/>
                    <a:pt x="13673" y="13395"/>
                  </a:cubicBezTo>
                  <a:lnTo>
                    <a:pt x="13673" y="12623"/>
                  </a:lnTo>
                  <a:cubicBezTo>
                    <a:pt x="14568" y="12407"/>
                    <a:pt x="14814" y="11266"/>
                    <a:pt x="14136" y="10679"/>
                  </a:cubicBezTo>
                  <a:cubicBezTo>
                    <a:pt x="14660" y="10216"/>
                    <a:pt x="14660" y="9414"/>
                    <a:pt x="14136" y="8982"/>
                  </a:cubicBezTo>
                  <a:cubicBezTo>
                    <a:pt x="14660" y="8519"/>
                    <a:pt x="14660" y="7716"/>
                    <a:pt x="14136" y="7253"/>
                  </a:cubicBezTo>
                  <a:cubicBezTo>
                    <a:pt x="14382" y="7037"/>
                    <a:pt x="14537" y="6729"/>
                    <a:pt x="14537" y="6420"/>
                  </a:cubicBezTo>
                  <a:cubicBezTo>
                    <a:pt x="14537" y="5896"/>
                    <a:pt x="14166" y="5433"/>
                    <a:pt x="13673" y="5309"/>
                  </a:cubicBezTo>
                  <a:lnTo>
                    <a:pt x="13673" y="1143"/>
                  </a:lnTo>
                  <a:cubicBezTo>
                    <a:pt x="13673" y="495"/>
                    <a:pt x="13179" y="1"/>
                    <a:pt x="1253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oogle Shape;31772;p85">
              <a:extLst>
                <a:ext uri="{FF2B5EF4-FFF2-40B4-BE49-F238E27FC236}">
                  <a16:creationId xmlns:a16="http://schemas.microsoft.com/office/drawing/2014/main" xmlns="" id="{842DCE99-4D41-EDAE-4F43-2AA902D0DF70}"/>
                </a:ext>
              </a:extLst>
            </p:cNvPr>
            <p:cNvSpPr/>
            <p:nvPr/>
          </p:nvSpPr>
          <p:spPr>
            <a:xfrm>
              <a:off x="4961600" y="3095275"/>
              <a:ext cx="59425" cy="14675"/>
            </a:xfrm>
            <a:custGeom>
              <a:avLst/>
              <a:gdLst/>
              <a:ahLst/>
              <a:cxnLst/>
              <a:rect l="l" t="t" r="r" b="b"/>
              <a:pathLst>
                <a:path w="2377" h="587" extrusionOk="0">
                  <a:moveTo>
                    <a:pt x="402" y="0"/>
                  </a:moveTo>
                  <a:cubicBezTo>
                    <a:pt x="0" y="0"/>
                    <a:pt x="0" y="587"/>
                    <a:pt x="402" y="587"/>
                  </a:cubicBezTo>
                  <a:lnTo>
                    <a:pt x="2099" y="587"/>
                  </a:lnTo>
                  <a:cubicBezTo>
                    <a:pt x="2253" y="587"/>
                    <a:pt x="2377" y="432"/>
                    <a:pt x="2377" y="278"/>
                  </a:cubicBezTo>
                  <a:cubicBezTo>
                    <a:pt x="2377" y="124"/>
                    <a:pt x="2253" y="0"/>
                    <a:pt x="209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31773;p85">
              <a:extLst>
                <a:ext uri="{FF2B5EF4-FFF2-40B4-BE49-F238E27FC236}">
                  <a16:creationId xmlns:a16="http://schemas.microsoft.com/office/drawing/2014/main" xmlns="" id="{47234458-336A-78D2-3726-E676A006A0D3}"/>
                </a:ext>
              </a:extLst>
            </p:cNvPr>
            <p:cNvSpPr/>
            <p:nvPr/>
          </p:nvSpPr>
          <p:spPr>
            <a:xfrm>
              <a:off x="4983200" y="3402150"/>
              <a:ext cx="19325" cy="14100"/>
            </a:xfrm>
            <a:custGeom>
              <a:avLst/>
              <a:gdLst/>
              <a:ahLst/>
              <a:cxnLst/>
              <a:rect l="l" t="t" r="r" b="b"/>
              <a:pathLst>
                <a:path w="773" h="564" extrusionOk="0">
                  <a:moveTo>
                    <a:pt x="386" y="1"/>
                  </a:moveTo>
                  <a:cubicBezTo>
                    <a:pt x="317" y="1"/>
                    <a:pt x="247" y="24"/>
                    <a:pt x="186" y="70"/>
                  </a:cubicBezTo>
                  <a:cubicBezTo>
                    <a:pt x="1" y="255"/>
                    <a:pt x="124" y="564"/>
                    <a:pt x="371" y="564"/>
                  </a:cubicBezTo>
                  <a:cubicBezTo>
                    <a:pt x="649" y="564"/>
                    <a:pt x="772" y="255"/>
                    <a:pt x="587" y="70"/>
                  </a:cubicBezTo>
                  <a:cubicBezTo>
                    <a:pt x="525" y="24"/>
                    <a:pt x="456" y="1"/>
                    <a:pt x="38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oogle Shape;16908;p75">
            <a:extLst>
              <a:ext uri="{FF2B5EF4-FFF2-40B4-BE49-F238E27FC236}">
                <a16:creationId xmlns:a16="http://schemas.microsoft.com/office/drawing/2014/main" xmlns="" id="{33568407-AF84-F1C1-A1FA-F6045439D8BF}"/>
              </a:ext>
            </a:extLst>
          </p:cNvPr>
          <p:cNvGrpSpPr/>
          <p:nvPr/>
        </p:nvGrpSpPr>
        <p:grpSpPr>
          <a:xfrm>
            <a:off x="6694412" y="2361663"/>
            <a:ext cx="657426" cy="686337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24" name="Google Shape;16909;p75">
              <a:extLst>
                <a:ext uri="{FF2B5EF4-FFF2-40B4-BE49-F238E27FC236}">
                  <a16:creationId xmlns:a16="http://schemas.microsoft.com/office/drawing/2014/main" xmlns="" id="{69222AE6-D1C0-74BE-B15B-FE4AD77BE751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6910;p75">
              <a:extLst>
                <a:ext uri="{FF2B5EF4-FFF2-40B4-BE49-F238E27FC236}">
                  <a16:creationId xmlns:a16="http://schemas.microsoft.com/office/drawing/2014/main" xmlns="" id="{E51CA37E-4F12-0E68-DD41-4463E318D75C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911;p75">
              <a:extLst>
                <a:ext uri="{FF2B5EF4-FFF2-40B4-BE49-F238E27FC236}">
                  <a16:creationId xmlns:a16="http://schemas.microsoft.com/office/drawing/2014/main" xmlns="" id="{E6A0F046-D36D-DF07-807A-67FB88337059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912;p75">
              <a:extLst>
                <a:ext uri="{FF2B5EF4-FFF2-40B4-BE49-F238E27FC236}">
                  <a16:creationId xmlns:a16="http://schemas.microsoft.com/office/drawing/2014/main" xmlns="" id="{AC0DC40F-0C9C-A6EB-94E5-EBF32F1E0442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913;p75">
              <a:extLst>
                <a:ext uri="{FF2B5EF4-FFF2-40B4-BE49-F238E27FC236}">
                  <a16:creationId xmlns:a16="http://schemas.microsoft.com/office/drawing/2014/main" xmlns="" id="{6AD72A70-CFBF-2DAB-7118-8F170D361A72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914;p75">
              <a:extLst>
                <a:ext uri="{FF2B5EF4-FFF2-40B4-BE49-F238E27FC236}">
                  <a16:creationId xmlns:a16="http://schemas.microsoft.com/office/drawing/2014/main" xmlns="" id="{0065DF0F-77F5-C9C2-D856-04B68FFEF147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915;p75">
              <a:extLst>
                <a:ext uri="{FF2B5EF4-FFF2-40B4-BE49-F238E27FC236}">
                  <a16:creationId xmlns:a16="http://schemas.microsoft.com/office/drawing/2014/main" xmlns="" id="{F75BC601-1F8E-2A3E-D005-1C28FF40DD13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916;p75">
              <a:extLst>
                <a:ext uri="{FF2B5EF4-FFF2-40B4-BE49-F238E27FC236}">
                  <a16:creationId xmlns:a16="http://schemas.microsoft.com/office/drawing/2014/main" xmlns="" id="{2095CC11-6551-C662-D53A-0D9B8642AE01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917;p75">
              <a:extLst>
                <a:ext uri="{FF2B5EF4-FFF2-40B4-BE49-F238E27FC236}">
                  <a16:creationId xmlns:a16="http://schemas.microsoft.com/office/drawing/2014/main" xmlns="" id="{E5C7D57F-1B1B-69D0-932C-F4D8986E93F1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918;p75">
              <a:extLst>
                <a:ext uri="{FF2B5EF4-FFF2-40B4-BE49-F238E27FC236}">
                  <a16:creationId xmlns:a16="http://schemas.microsoft.com/office/drawing/2014/main" xmlns="" id="{C10445A4-4C25-AA70-3C71-F16DA28614EE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919;p75">
              <a:extLst>
                <a:ext uri="{FF2B5EF4-FFF2-40B4-BE49-F238E27FC236}">
                  <a16:creationId xmlns:a16="http://schemas.microsoft.com/office/drawing/2014/main" xmlns="" id="{BD9C6EBE-65A6-B212-B25F-C42B0D4F6C50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20;p75">
              <a:extLst>
                <a:ext uri="{FF2B5EF4-FFF2-40B4-BE49-F238E27FC236}">
                  <a16:creationId xmlns:a16="http://schemas.microsoft.com/office/drawing/2014/main" xmlns="" id="{9F148B90-4308-1956-C997-5D3ADCC37784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921;p75">
              <a:extLst>
                <a:ext uri="{FF2B5EF4-FFF2-40B4-BE49-F238E27FC236}">
                  <a16:creationId xmlns:a16="http://schemas.microsoft.com/office/drawing/2014/main" xmlns="" id="{122565CA-FB5C-5DDB-8D96-C524B1E58742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922;p75">
              <a:extLst>
                <a:ext uri="{FF2B5EF4-FFF2-40B4-BE49-F238E27FC236}">
                  <a16:creationId xmlns:a16="http://schemas.microsoft.com/office/drawing/2014/main" xmlns="" id="{BA485410-2F63-26D6-BB92-958EF008495C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923;p75">
              <a:extLst>
                <a:ext uri="{FF2B5EF4-FFF2-40B4-BE49-F238E27FC236}">
                  <a16:creationId xmlns:a16="http://schemas.microsoft.com/office/drawing/2014/main" xmlns="" id="{5A082E0C-7A2C-A0B0-8557-8B62BF5CF6EB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924;p75">
              <a:extLst>
                <a:ext uri="{FF2B5EF4-FFF2-40B4-BE49-F238E27FC236}">
                  <a16:creationId xmlns:a16="http://schemas.microsoft.com/office/drawing/2014/main" xmlns="" id="{50D3F775-D644-7604-CAF1-B2D0602F633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925;p75">
              <a:extLst>
                <a:ext uri="{FF2B5EF4-FFF2-40B4-BE49-F238E27FC236}">
                  <a16:creationId xmlns:a16="http://schemas.microsoft.com/office/drawing/2014/main" xmlns="" id="{A023106E-B74D-0EB2-A9A2-AB3B2113771B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936</Words>
  <Application>Microsoft Office PowerPoint</Application>
  <PresentationFormat>Широкоэкранный</PresentationFormat>
  <Paragraphs>121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Тема Office</vt:lpstr>
      <vt:lpstr>1_Office Theme</vt:lpstr>
      <vt:lpstr>Презентация PowerPoint</vt:lpstr>
      <vt:lpstr>Презентация PowerPoint</vt:lpstr>
      <vt:lpstr>ПРИКАЗ № 171 от 04 марта 2025г.   ПОРЯДОК ПРИЕМА НА ОБУЧЕНИЕ </vt:lpstr>
      <vt:lpstr>ПРИКАЗ № 171 от 04 марта 2025г.   ПОРЯДОК ПРИЕМА НА ОБУЧЕНИЕ 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User2</cp:lastModifiedBy>
  <cp:revision>59</cp:revision>
  <cp:lastPrinted>2025-03-18T05:26:41Z</cp:lastPrinted>
  <dcterms:created xsi:type="dcterms:W3CDTF">2025-03-17T06:45:18Z</dcterms:created>
  <dcterms:modified xsi:type="dcterms:W3CDTF">2025-03-21T09:41:21Z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